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42" r:id="rId4"/>
  </p:sldMasterIdLst>
  <p:notesMasterIdLst>
    <p:notesMasterId r:id="rId25"/>
  </p:notesMasterIdLst>
  <p:sldIdLst>
    <p:sldId id="256" r:id="rId5"/>
    <p:sldId id="330" r:id="rId6"/>
    <p:sldId id="329" r:id="rId7"/>
    <p:sldId id="311" r:id="rId8"/>
    <p:sldId id="332" r:id="rId9"/>
    <p:sldId id="307" r:id="rId10"/>
    <p:sldId id="331" r:id="rId11"/>
    <p:sldId id="328" r:id="rId12"/>
    <p:sldId id="323" r:id="rId13"/>
    <p:sldId id="315" r:id="rId14"/>
    <p:sldId id="316" r:id="rId15"/>
    <p:sldId id="326" r:id="rId16"/>
    <p:sldId id="327" r:id="rId17"/>
    <p:sldId id="306" r:id="rId18"/>
    <p:sldId id="319" r:id="rId19"/>
    <p:sldId id="320" r:id="rId20"/>
    <p:sldId id="321" r:id="rId21"/>
    <p:sldId id="308" r:id="rId22"/>
    <p:sldId id="295"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E"/>
    <a:srgbClr val="5095D1"/>
    <a:srgbClr val="56A0D7"/>
    <a:srgbClr val="559FD6"/>
    <a:srgbClr val="C4DBEF"/>
    <a:srgbClr val="D9D9D9"/>
    <a:srgbClr val="D2D2D2"/>
    <a:srgbClr val="F8F8F8"/>
    <a:srgbClr val="235888"/>
    <a:srgbClr val="8D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11" autoAdjust="0"/>
    <p:restoredTop sz="81058" autoAdjust="0"/>
  </p:normalViewPr>
  <p:slideViewPr>
    <p:cSldViewPr snapToGrid="0">
      <p:cViewPr varScale="1">
        <p:scale>
          <a:sx n="84" d="100"/>
          <a:sy n="84" d="100"/>
        </p:scale>
        <p:origin x="492" y="9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10/4/2017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a:t> </a:t>
            </a:r>
            <a:r>
              <a:rPr lang="en-US" dirty="0"/>
              <a:t>with millions of transactions, each classified as "fraudulent" or "not fraudulent." Features of the model include data such as the identity of the card holder,</a:t>
            </a:r>
            <a:r>
              <a:rPr lang="en-US" baseline="0" dirty="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87656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Querying static data sources such as databases is an</a:t>
            </a:r>
            <a:r>
              <a:rPr lang="en-US" baseline="0" dirty="0"/>
              <a:t> established and well-understood science. Extracting information from fast-moving data streams, such as those emanating from millions of </a:t>
            </a:r>
            <a:r>
              <a:rPr lang="en-US" baseline="0" dirty="0" err="1"/>
              <a:t>IoT</a:t>
            </a:r>
            <a:r>
              <a:rPr lang="en-US" baseline="0" dirty="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65299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0196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33296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learn C# to</a:t>
            </a:r>
            <a:r>
              <a:rPr lang="en-US" baseline="0" dirty="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256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sample uploads</a:t>
            </a:r>
            <a:r>
              <a:rPr lang="en-US" baseline="0" dirty="0"/>
              <a:t> the contents of a local file to blob storage and is written in C#.</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02412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code sample uploads</a:t>
            </a:r>
            <a:r>
              <a:rPr lang="en-US" baseline="0" dirty="0"/>
              <a:t> the contents of a local file to blob storage and is written in JavaScript.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85296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code sample uploads</a:t>
            </a:r>
            <a:r>
              <a:rPr lang="en-US" baseline="0" dirty="0"/>
              <a:t> the contents of a local file to blob storage and is written in Python.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7849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Portal</a:t>
            </a:r>
            <a:r>
              <a:rPr lang="en-US" baseline="0" dirty="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0249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02155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days, the "cloud" was primarily a place to host VMs</a:t>
            </a:r>
            <a:r>
              <a:rPr lang="en-US" baseline="0" dirty="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a:p>
          <a:p>
            <a:r>
              <a:rPr lang="en-US" i="1" dirty="0"/>
              <a:t>This Linux based virtual machine contains popular tools for data science modeling and development activities. The main tools include Microsoft R Open, Anaconda Python distribution, </a:t>
            </a:r>
            <a:r>
              <a:rPr lang="en-US" i="1" dirty="0" err="1"/>
              <a:t>Jupyter</a:t>
            </a:r>
            <a:r>
              <a:rPr lang="en-US" i="1" dirty="0"/>
              <a:t> notebooks for Python and R, Postgres database, Azure command line tools, libraries to access various Azure services like </a:t>
            </a:r>
            <a:r>
              <a:rPr lang="en-US" i="1" dirty="0" err="1"/>
              <a:t>AzureML</a:t>
            </a:r>
            <a:r>
              <a:rPr lang="en-US" i="1" dirty="0"/>
              <a:t>, databases, Azure storage and big data services. It also has machine learning tools and algorithms like CNTK (a deep learning toolkit from Microsoft Research), </a:t>
            </a:r>
            <a:r>
              <a:rPr lang="en-US" i="1" dirty="0" err="1"/>
              <a:t>Vowpal</a:t>
            </a:r>
            <a:r>
              <a:rPr lang="en-US" i="1" dirty="0"/>
              <a:t> Wabbit and </a:t>
            </a:r>
            <a:r>
              <a:rPr lang="en-US" i="1" dirty="0" err="1"/>
              <a:t>xgboost</a:t>
            </a:r>
            <a:r>
              <a:rPr lang="en-US" i="1" dirty="0"/>
              <a:t>.</a:t>
            </a:r>
          </a:p>
          <a:p>
            <a:endParaRPr lang="en-US" i="1" dirty="0"/>
          </a:p>
          <a:p>
            <a:r>
              <a:rPr lang="en-US" dirty="0"/>
              <a:t>THIS IS THE FUTURE…one in which the cloud provides for you, with low</a:t>
            </a:r>
            <a:r>
              <a:rPr lang="en-US" baseline="0" dirty="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369309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459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is generally available in 30 regions around the world (36 announced), and has announced plans for 8 additional regions. Geographic expansion is a priority for Azure because it enables customers to achieve higher performance and it supports their requirements and preferences regarding data location.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pPr marL="171450" indent="-171450">
              <a:buFont typeface="Arial" panose="020B0604020202020204" pitchFamily="34" charset="0"/>
              <a:buChar char="•"/>
            </a:pPr>
            <a:r>
              <a:rPr lang="en-US" dirty="0"/>
              <a:t>In Germany, Azure will be available via a new data trustee model whereby customer data remains in Germany under control of T-Systems, a Deutsche Telekom company, acting as the German data trustee.</a:t>
            </a: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073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 wide-ranging and comprehensive cloud-computing platform that is evolving every day with new features</a:t>
            </a:r>
            <a:r>
              <a:rPr lang="en-US" baseline="0" dirty="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285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Header Placeholder 3"/>
          <p:cNvSpPr>
            <a:spLocks noGrp="1"/>
          </p:cNvSpPr>
          <p:nvPr>
            <p:ph type="hdr" sz="quarter" idx="10"/>
          </p:nvPr>
        </p:nvSpPr>
        <p:spPr/>
        <p:txBody>
          <a:bodyPr/>
          <a:lstStyle/>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10/4/2017 8:03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7</a:t>
            </a:fld>
            <a:endParaRPr lang="en-US" sz="1800" kern="0" dirty="0">
              <a:solidFill>
                <a:prstClr val="black"/>
              </a:solidFill>
            </a:endParaRPr>
          </a:p>
        </p:txBody>
      </p:sp>
    </p:spTree>
    <p:extLst>
      <p:ext uri="{BB962C8B-B14F-4D97-AF65-F5344CB8AC3E}">
        <p14:creationId xmlns:p14="http://schemas.microsoft.com/office/powerpoint/2010/main" val="34047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Web Apps, which are part of the Azure App Service family, allow you to publish Web sites/apps using a variety of popular technology stacks. </a:t>
            </a:r>
            <a:r>
              <a:rPr lang="en-US" sz="1200" b="0" i="0" kern="1200" dirty="0">
                <a:solidFill>
                  <a:schemeClr val="tx1"/>
                </a:solidFill>
                <a:effectLst/>
                <a:latin typeface="+mn-lt"/>
                <a:ea typeface="+mn-ea"/>
                <a:cs typeface="+mn-cs"/>
              </a:rPr>
              <a:t> To help, the </a:t>
            </a:r>
            <a:r>
              <a:rPr lang="en-US" sz="1200" b="0" i="0" u="none" strike="noStrike" kern="1200" dirty="0">
                <a:solidFill>
                  <a:schemeClr val="tx1"/>
                </a:solidFill>
                <a:effectLst/>
                <a:latin typeface="+mn-lt"/>
                <a:ea typeface="+mn-ea"/>
                <a:cs typeface="+mn-cs"/>
              </a:rPr>
              <a:t>Microsoft Azure Marketplace</a:t>
            </a:r>
            <a:r>
              <a:rPr lang="en-US" sz="1200" b="0" i="0" kern="1200" dirty="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a:solidFill>
                  <a:schemeClr val="tx1"/>
                </a:solidFill>
                <a:effectLst/>
                <a:latin typeface="+mn-lt"/>
                <a:ea typeface="+mn-ea"/>
                <a:cs typeface="+mn-cs"/>
              </a:rPr>
              <a:t>CakePHP</a:t>
            </a:r>
            <a:r>
              <a:rPr lang="en-US" sz="1200" b="0" i="0" kern="1200" dirty="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07159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matter of minutes, Azure HDInsight allows you to</a:t>
            </a:r>
            <a:r>
              <a:rPr lang="en-US" baseline="0" dirty="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16342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10/4/2017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10/4/2017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89108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0677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90882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0008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8809135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009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061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632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292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2206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912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310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10/4/2017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66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15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953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0497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939526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6942097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18.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10/4/2017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97124992"/>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Overview</a:t>
            </a:r>
          </a:p>
        </p:txBody>
      </p:sp>
      <p:sp>
        <p:nvSpPr>
          <p:cNvPr id="3" name="Subtitle 2"/>
          <p:cNvSpPr>
            <a:spLocks noGrp="1"/>
          </p:cNvSpPr>
          <p:nvPr>
            <p:ph type="subTitle" idx="1"/>
          </p:nvPr>
        </p:nvSpPr>
        <p:spPr/>
        <p:txBody>
          <a:bodyPr/>
          <a:lstStyle/>
          <a:p>
            <a:r>
              <a:rPr lang="en-US" dirty="0">
                <a:solidFill>
                  <a:srgbClr val="FFFF00"/>
                </a:solidFill>
              </a:rPr>
              <a:t>[ Instructor Name ]</a:t>
            </a:r>
          </a:p>
          <a:p>
            <a:r>
              <a:rPr lang="en-US" dirty="0">
                <a:solidFill>
                  <a:srgbClr val="FFFF00"/>
                </a:solidFill>
              </a:rPr>
              <a:t>[ Instructor E-mail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a:t>Train a model with Azure Machine Learning and use that model to classify credit-card transactions as fraudulent or not fraudulent</a:t>
            </a:r>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90481980"/>
              </p:ext>
            </p:extLst>
          </p:nvPr>
        </p:nvGraphicFramePr>
        <p:xfrm>
          <a:off x="499760" y="2911476"/>
          <a:ext cx="2750065" cy="3048000"/>
        </p:xfrm>
        <a:graphic>
          <a:graphicData uri="http://schemas.openxmlformats.org/drawingml/2006/table">
            <a:tbl>
              <a:tblPr firstRow="1" bandRow="1">
                <a:tableStyleId>{5C22544A-7EE6-4342-B048-85BDC9FD1C3A}</a:tableStyleId>
              </a:tblPr>
              <a:tblGrid>
                <a:gridCol w="1217437">
                  <a:extLst>
                    <a:ext uri="{9D8B030D-6E8A-4147-A177-3AD203B41FA5}">
                      <a16:colId xmlns:a16="http://schemas.microsoft.com/office/drawing/2014/main" val="20000"/>
                    </a:ext>
                  </a:extLst>
                </a:gridCol>
                <a:gridCol w="1532628">
                  <a:extLst>
                    <a:ext uri="{9D8B030D-6E8A-4147-A177-3AD203B41FA5}">
                      <a16:colId xmlns:a16="http://schemas.microsoft.com/office/drawing/2014/main" val="20001"/>
                    </a:ext>
                  </a:extLst>
                </a:gridCol>
              </a:tblGrid>
              <a:tr h="289390">
                <a:tc>
                  <a:txBody>
                    <a:bodyPr/>
                    <a:lstStyle/>
                    <a:p>
                      <a:pPr algn="ctr"/>
                      <a:r>
                        <a:rPr lang="en-US" sz="1600" dirty="0"/>
                        <a:t>Feature</a:t>
                      </a:r>
                    </a:p>
                  </a:txBody>
                  <a:tcPr/>
                </a:tc>
                <a:tc>
                  <a:txBody>
                    <a:bodyPr/>
                    <a:lstStyle/>
                    <a:p>
                      <a:pPr algn="ctr"/>
                      <a:r>
                        <a:rPr lang="en-US" sz="1600" dirty="0"/>
                        <a:t>Value</a:t>
                      </a:r>
                    </a:p>
                  </a:txBody>
                  <a:tcPr/>
                </a:tc>
                <a:extLst>
                  <a:ext uri="{0D108BD9-81ED-4DB2-BD59-A6C34878D82A}">
                    <a16:rowId xmlns:a16="http://schemas.microsoft.com/office/drawing/2014/main" val="10000"/>
                  </a:ext>
                </a:extLst>
              </a:tr>
              <a:tr h="289390">
                <a:tc>
                  <a:txBody>
                    <a:bodyPr/>
                    <a:lstStyle/>
                    <a:p>
                      <a:r>
                        <a:rPr lang="en-US" sz="1600" dirty="0"/>
                        <a:t>Name</a:t>
                      </a:r>
                    </a:p>
                  </a:txBody>
                  <a:tcPr/>
                </a:tc>
                <a:tc>
                  <a:txBody>
                    <a:bodyPr/>
                    <a:lstStyle/>
                    <a:p>
                      <a:r>
                        <a:rPr lang="en-US" sz="1600" dirty="0"/>
                        <a:t>Bill Gates</a:t>
                      </a:r>
                    </a:p>
                  </a:txBody>
                  <a:tcPr/>
                </a:tc>
                <a:extLst>
                  <a:ext uri="{0D108BD9-81ED-4DB2-BD59-A6C34878D82A}">
                    <a16:rowId xmlns:a16="http://schemas.microsoft.com/office/drawing/2014/main" val="10001"/>
                  </a:ext>
                </a:extLst>
              </a:tr>
              <a:tr h="289390">
                <a:tc>
                  <a:txBody>
                    <a:bodyPr/>
                    <a:lstStyle/>
                    <a:p>
                      <a:r>
                        <a:rPr lang="en-US" sz="1600" dirty="0"/>
                        <a:t>Age</a:t>
                      </a:r>
                    </a:p>
                  </a:txBody>
                  <a:tcPr/>
                </a:tc>
                <a:tc>
                  <a:txBody>
                    <a:bodyPr/>
                    <a:lstStyle/>
                    <a:p>
                      <a:r>
                        <a:rPr lang="en-US" sz="1600" dirty="0"/>
                        <a:t>60</a:t>
                      </a:r>
                    </a:p>
                  </a:txBody>
                  <a:tcPr/>
                </a:tc>
                <a:extLst>
                  <a:ext uri="{0D108BD9-81ED-4DB2-BD59-A6C34878D82A}">
                    <a16:rowId xmlns:a16="http://schemas.microsoft.com/office/drawing/2014/main" val="10002"/>
                  </a:ext>
                </a:extLst>
              </a:tr>
              <a:tr h="289390">
                <a:tc>
                  <a:txBody>
                    <a:bodyPr/>
                    <a:lstStyle/>
                    <a:p>
                      <a:r>
                        <a:rPr lang="en-US" sz="1600" dirty="0"/>
                        <a:t>Gender</a:t>
                      </a:r>
                    </a:p>
                  </a:txBody>
                  <a:tcPr/>
                </a:tc>
                <a:tc>
                  <a:txBody>
                    <a:bodyPr/>
                    <a:lstStyle/>
                    <a:p>
                      <a:r>
                        <a:rPr lang="en-US" sz="1600" dirty="0"/>
                        <a:t>Male</a:t>
                      </a:r>
                    </a:p>
                  </a:txBody>
                  <a:tcPr/>
                </a:tc>
                <a:extLst>
                  <a:ext uri="{0D108BD9-81ED-4DB2-BD59-A6C34878D82A}">
                    <a16:rowId xmlns:a16="http://schemas.microsoft.com/office/drawing/2014/main" val="10003"/>
                  </a:ext>
                </a:extLst>
              </a:tr>
              <a:tr h="289390">
                <a:tc>
                  <a:txBody>
                    <a:bodyPr/>
                    <a:lstStyle/>
                    <a:p>
                      <a:r>
                        <a:rPr lang="en-US" sz="1600" dirty="0"/>
                        <a:t>Amount</a:t>
                      </a:r>
                    </a:p>
                  </a:txBody>
                  <a:tcPr/>
                </a:tc>
                <a:tc>
                  <a:txBody>
                    <a:bodyPr/>
                    <a:lstStyle/>
                    <a:p>
                      <a:r>
                        <a:rPr lang="en-US" sz="1600" dirty="0"/>
                        <a:t>$352.00</a:t>
                      </a:r>
                    </a:p>
                  </a:txBody>
                  <a:tcPr/>
                </a:tc>
                <a:extLst>
                  <a:ext uri="{0D108BD9-81ED-4DB2-BD59-A6C34878D82A}">
                    <a16:rowId xmlns:a16="http://schemas.microsoft.com/office/drawing/2014/main" val="10004"/>
                  </a:ext>
                </a:extLst>
              </a:tr>
              <a:tr h="289390">
                <a:tc>
                  <a:txBody>
                    <a:bodyPr/>
                    <a:lstStyle/>
                    <a:p>
                      <a:r>
                        <a:rPr lang="en-US" sz="1600" dirty="0"/>
                        <a:t>Purchased</a:t>
                      </a:r>
                    </a:p>
                  </a:txBody>
                  <a:tcPr/>
                </a:tc>
                <a:tc>
                  <a:txBody>
                    <a:bodyPr/>
                    <a:lstStyle/>
                    <a:p>
                      <a:r>
                        <a:rPr lang="en-US" sz="1600" dirty="0"/>
                        <a:t>Software</a:t>
                      </a:r>
                    </a:p>
                  </a:txBody>
                  <a:tcPr/>
                </a:tc>
                <a:extLst>
                  <a:ext uri="{0D108BD9-81ED-4DB2-BD59-A6C34878D82A}">
                    <a16:rowId xmlns:a16="http://schemas.microsoft.com/office/drawing/2014/main" val="10005"/>
                  </a:ext>
                </a:extLst>
              </a:tr>
              <a:tr h="289390">
                <a:tc>
                  <a:txBody>
                    <a:bodyPr/>
                    <a:lstStyle/>
                    <a:p>
                      <a:r>
                        <a:rPr lang="en-US" sz="1600" dirty="0"/>
                        <a:t>Location</a:t>
                      </a:r>
                    </a:p>
                  </a:txBody>
                  <a:tcPr/>
                </a:tc>
                <a:tc>
                  <a:txBody>
                    <a:bodyPr/>
                    <a:lstStyle/>
                    <a:p>
                      <a:r>
                        <a:rPr lang="en-US" sz="1600" dirty="0"/>
                        <a:t>Redmond, WA</a:t>
                      </a:r>
                    </a:p>
                  </a:txBody>
                  <a:tcPr/>
                </a:tc>
                <a:extLst>
                  <a:ext uri="{0D108BD9-81ED-4DB2-BD59-A6C34878D82A}">
                    <a16:rowId xmlns:a16="http://schemas.microsoft.com/office/drawing/2014/main" val="10006"/>
                  </a:ext>
                </a:extLst>
              </a:tr>
              <a:tr h="289390">
                <a:tc>
                  <a:txBody>
                    <a:bodyPr/>
                    <a:lstStyle/>
                    <a:p>
                      <a:r>
                        <a:rPr lang="en-US" sz="1600" dirty="0"/>
                        <a:t>Time</a:t>
                      </a:r>
                    </a:p>
                  </a:txBody>
                  <a:tcPr/>
                </a:tc>
                <a:tc>
                  <a:txBody>
                    <a:bodyPr/>
                    <a:lstStyle/>
                    <a:p>
                      <a:r>
                        <a:rPr lang="en-US" sz="1600" dirty="0"/>
                        <a:t>3:15 p.m.</a:t>
                      </a:r>
                    </a:p>
                  </a:txBody>
                  <a:tcPr/>
                </a:tc>
                <a:extLst>
                  <a:ext uri="{0D108BD9-81ED-4DB2-BD59-A6C34878D82A}">
                    <a16:rowId xmlns:a16="http://schemas.microsoft.com/office/drawing/2014/main" val="10007"/>
                  </a:ext>
                </a:extLst>
              </a:tr>
              <a:tr h="289390">
                <a:tc>
                  <a:txBody>
                    <a:bodyPr/>
                    <a:lstStyle/>
                    <a:p>
                      <a:r>
                        <a:rPr lang="en-US" dirty="0"/>
                        <a:t>…</a:t>
                      </a:r>
                    </a:p>
                  </a:txBody>
                  <a:tcPr/>
                </a:tc>
                <a:tc>
                  <a:txBody>
                    <a:bodyPr/>
                    <a:lstStyle/>
                    <a:p>
                      <a:r>
                        <a:rPr lang="en-US" sz="1600" dirty="0"/>
                        <a:t>…</a:t>
                      </a:r>
                    </a:p>
                  </a:txBody>
                  <a:tcPr/>
                </a:tc>
                <a:extLst>
                  <a:ext uri="{0D108BD9-81ED-4DB2-BD59-A6C34878D82A}">
                    <a16:rowId xmlns:a16="http://schemas.microsoft.com/office/drawing/2014/main" val="10008"/>
                  </a:ext>
                </a:extLst>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317505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a:t>Combine Azure Event/</a:t>
            </a:r>
            <a:r>
              <a:rPr lang="en-US" dirty="0" err="1"/>
              <a:t>IoT</a:t>
            </a:r>
            <a:r>
              <a:rPr lang="en-US" dirty="0"/>
              <a:t> Hubs, Azure Stream Analytics,</a:t>
            </a:r>
          </a:p>
          <a:p>
            <a:pPr algn="ctr"/>
            <a:r>
              <a:rPr lang="en-US" dirty="0"/>
              <a:t>and Azure Storage to analyze </a:t>
            </a:r>
            <a:r>
              <a:rPr lang="en-US" dirty="0" err="1"/>
              <a:t>IoT</a:t>
            </a:r>
            <a:r>
              <a:rPr lang="en-US" dirty="0"/>
              <a:t> data streams in real time </a:t>
            </a:r>
          </a:p>
        </p:txBody>
      </p:sp>
    </p:spTree>
    <p:extLst>
      <p:ext uri="{BB962C8B-B14F-4D97-AF65-F5344CB8AC3E}">
        <p14:creationId xmlns:p14="http://schemas.microsoft.com/office/powerpoint/2010/main" val="18347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a:t>
            </a:r>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298382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Text Analytics API</a:t>
            </a:r>
          </a:p>
          <a:p>
            <a:pPr algn="ctr"/>
            <a:r>
              <a:rPr lang="en-US" dirty="0"/>
              <a:t>to analyze sentiment in text files, Twitter feeds, and other sources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a:solidFill>
                  <a:srgbClr val="5095D1"/>
                </a:solidFill>
              </a:rPr>
              <a:t>Language Detection</a:t>
            </a: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a:solidFill>
                  <a:srgbClr val="5095D1"/>
                </a:solidFill>
              </a:rPr>
              <a:t>Topic Detection</a:t>
            </a: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a:solidFill>
                  <a:srgbClr val="5095D1"/>
                </a:solidFill>
              </a:rPr>
              <a:t>Key Phrase Extraction</a:t>
            </a: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a:solidFill>
                  <a:srgbClr val="5095D1"/>
                </a:solidFill>
              </a:rPr>
              <a:t>Sentiment Analysis</a:t>
            </a: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18965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Languages, Many SDKs</a:t>
            </a:r>
          </a:p>
        </p:txBody>
      </p:sp>
      <p:sp>
        <p:nvSpPr>
          <p:cNvPr id="3" name="Content Placeholder 2"/>
          <p:cNvSpPr>
            <a:spLocks noGrp="1"/>
          </p:cNvSpPr>
          <p:nvPr>
            <p:ph idx="1"/>
          </p:nvPr>
        </p:nvSpPr>
        <p:spPr>
          <a:xfrm>
            <a:off x="838201" y="1825625"/>
            <a:ext cx="5219700" cy="4351338"/>
          </a:xfrm>
        </p:spPr>
        <p:txBody>
          <a:bodyPr>
            <a:normAutofit/>
          </a:bodyPr>
          <a:lstStyle/>
          <a:p>
            <a:r>
              <a:rPr lang="en-US" dirty="0"/>
              <a:t>Write code in any language and for any platform</a:t>
            </a:r>
          </a:p>
          <a:p>
            <a:pPr lvl="1"/>
            <a:r>
              <a:rPr lang="en-US" dirty="0"/>
              <a:t>Azure SDKs available for a variety of languages and platforms (free)</a:t>
            </a:r>
          </a:p>
          <a:p>
            <a:pPr lvl="1"/>
            <a:r>
              <a:rPr lang="en-US" dirty="0"/>
              <a:t>Also available in package form from </a:t>
            </a:r>
            <a:r>
              <a:rPr lang="en-US" dirty="0" err="1"/>
              <a:t>NuGet</a:t>
            </a:r>
            <a:r>
              <a:rPr lang="en-US" dirty="0"/>
              <a:t> and NPM</a:t>
            </a:r>
          </a:p>
          <a:p>
            <a:r>
              <a:rPr lang="en-US" dirty="0"/>
              <a:t>Ramp up quickly by using what you already know</a:t>
            </a:r>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Android</a:t>
            </a:r>
          </a:p>
        </p:txBody>
      </p:sp>
    </p:spTree>
    <p:extLst>
      <p:ext uri="{BB962C8B-B14F-4D97-AF65-F5344CB8AC3E}">
        <p14:creationId xmlns:p14="http://schemas.microsoft.com/office/powerpoint/2010/main" val="285142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Uploading a Blob (C#)</a:t>
            </a:r>
          </a:p>
        </p:txBody>
      </p:sp>
      <p:sp>
        <p:nvSpPr>
          <p:cNvPr id="3" name="Content Placeholder 2"/>
          <p:cNvSpPr>
            <a:spLocks noGrp="1"/>
          </p:cNvSpPr>
          <p:nvPr>
            <p:ph sz="half" idx="1"/>
          </p:nvPr>
        </p:nvSpPr>
        <p:spPr/>
        <p:txBody>
          <a:bodyPr/>
          <a:lstStyle/>
          <a:p>
            <a:r>
              <a:rPr lang="en-US" dirty="0"/>
              <a:t>Create a blob using the Azure Storage SDK for .NET</a:t>
            </a:r>
          </a:p>
          <a:p>
            <a:r>
              <a:rPr lang="en-US" dirty="0"/>
              <a:t>Upload the contents of a local file to the blob</a:t>
            </a:r>
          </a:p>
        </p:txBody>
      </p:sp>
      <p:sp>
        <p:nvSpPr>
          <p:cNvPr id="4" name="Content Placeholder 3"/>
          <p:cNvSpPr>
            <a:spLocks noGrp="1"/>
          </p:cNvSpPr>
          <p:nvPr>
            <p:ph idx="13"/>
          </p:nvPr>
        </p:nvSpPr>
        <p:spPr/>
        <p:txBody>
          <a:bodyPr/>
          <a:lstStyle/>
          <a:p>
            <a:r>
              <a:rPr lang="en-US" dirty="0" err="1"/>
              <a:t>CloudStorageAccount</a:t>
            </a:r>
            <a:r>
              <a:rPr lang="en-US" dirty="0"/>
              <a:t> account =</a:t>
            </a:r>
          </a:p>
          <a:p>
            <a:r>
              <a:rPr lang="en-US" dirty="0"/>
              <a:t>    </a:t>
            </a:r>
            <a:r>
              <a:rPr lang="en-US" dirty="0" err="1"/>
              <a:t>CloudStorageAccount.Parse</a:t>
            </a:r>
            <a:r>
              <a:rPr lang="en-US" dirty="0"/>
              <a:t>("</a:t>
            </a:r>
            <a:r>
              <a:rPr lang="en-US" dirty="0" err="1"/>
              <a:t>connection_string</a:t>
            </a:r>
            <a:r>
              <a:rPr lang="en-US" dirty="0"/>
              <a:t>);</a:t>
            </a:r>
          </a:p>
          <a:p>
            <a:r>
              <a:rPr lang="en-US" dirty="0" err="1"/>
              <a:t>CloudBlobClient</a:t>
            </a:r>
            <a:r>
              <a:rPr lang="en-US" dirty="0"/>
              <a:t> client = </a:t>
            </a:r>
            <a:r>
              <a:rPr lang="en-US" dirty="0" err="1"/>
              <a:t>account.CreateCloudBlobClient</a:t>
            </a:r>
            <a:r>
              <a:rPr lang="en-US" dirty="0"/>
              <a:t>();</a:t>
            </a:r>
          </a:p>
          <a:p>
            <a:r>
              <a:rPr lang="en-US" dirty="0" err="1"/>
              <a:t>CloudBlobContainer</a:t>
            </a:r>
            <a:r>
              <a:rPr lang="en-US" dirty="0"/>
              <a:t> container =</a:t>
            </a:r>
          </a:p>
          <a:p>
            <a:r>
              <a:rPr lang="en-US" dirty="0"/>
              <a:t>    </a:t>
            </a:r>
            <a:r>
              <a:rPr lang="en-US" dirty="0" err="1"/>
              <a:t>client.GetContainerReference</a:t>
            </a:r>
            <a:r>
              <a:rPr lang="en-US" dirty="0"/>
              <a:t>("</a:t>
            </a:r>
            <a:r>
              <a:rPr lang="en-US" dirty="0" err="1"/>
              <a:t>container_name</a:t>
            </a:r>
            <a:r>
              <a:rPr lang="en-US" dirty="0"/>
              <a:t>");</a:t>
            </a:r>
          </a:p>
          <a:p>
            <a:r>
              <a:rPr lang="en-US" dirty="0" err="1"/>
              <a:t>CloudBlockBlob</a:t>
            </a:r>
            <a:r>
              <a:rPr lang="en-US" dirty="0"/>
              <a:t> blob =</a:t>
            </a:r>
          </a:p>
          <a:p>
            <a:r>
              <a:rPr lang="en-US" dirty="0"/>
              <a:t>    </a:t>
            </a:r>
            <a:r>
              <a:rPr lang="en-US" dirty="0" err="1"/>
              <a:t>container.GetBlockBlobReference</a:t>
            </a:r>
            <a:r>
              <a:rPr lang="en-US" dirty="0"/>
              <a:t>("</a:t>
            </a:r>
            <a:r>
              <a:rPr lang="en-US" dirty="0" err="1"/>
              <a:t>blob_name</a:t>
            </a:r>
            <a:r>
              <a:rPr lang="en-US" dirty="0"/>
              <a:t>"));</a:t>
            </a:r>
          </a:p>
          <a:p>
            <a:r>
              <a:rPr lang="en-US" dirty="0"/>
              <a:t>await </a:t>
            </a:r>
            <a:r>
              <a:rPr lang="en-US" dirty="0" err="1"/>
              <a:t>blob.UploadFromFileAsync</a:t>
            </a:r>
            <a:r>
              <a:rPr lang="en-US" dirty="0"/>
              <a:t>("</a:t>
            </a:r>
            <a:r>
              <a:rPr lang="en-US" dirty="0" err="1"/>
              <a:t>file_name</a:t>
            </a:r>
            <a:r>
              <a:rPr lang="en-US" dirty="0"/>
              <a:t>");</a:t>
            </a:r>
          </a:p>
        </p:txBody>
      </p:sp>
    </p:spTree>
    <p:extLst>
      <p:ext uri="{BB962C8B-B14F-4D97-AF65-F5344CB8AC3E}">
        <p14:creationId xmlns:p14="http://schemas.microsoft.com/office/powerpoint/2010/main" val="42341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Uploading a Blob (Node.js)</a:t>
            </a:r>
          </a:p>
        </p:txBody>
      </p:sp>
      <p:sp>
        <p:nvSpPr>
          <p:cNvPr id="3" name="Content Placeholder 2"/>
          <p:cNvSpPr>
            <a:spLocks noGrp="1"/>
          </p:cNvSpPr>
          <p:nvPr>
            <p:ph sz="half" idx="1"/>
          </p:nvPr>
        </p:nvSpPr>
        <p:spPr/>
        <p:txBody>
          <a:bodyPr/>
          <a:lstStyle/>
          <a:p>
            <a:r>
              <a:rPr lang="en-US" dirty="0"/>
              <a:t>Create a blob using the Azure Storage SDK for Node.js</a:t>
            </a:r>
          </a:p>
          <a:p>
            <a:r>
              <a:rPr lang="en-US" dirty="0"/>
              <a:t>Upload the contents of a local file to the blob</a:t>
            </a:r>
          </a:p>
        </p:txBody>
      </p:sp>
      <p:sp>
        <p:nvSpPr>
          <p:cNvPr id="4" name="Content Placeholder 3"/>
          <p:cNvSpPr>
            <a:spLocks noGrp="1"/>
          </p:cNvSpPr>
          <p:nvPr>
            <p:ph idx="13"/>
          </p:nvPr>
        </p:nvSpPr>
        <p:spPr/>
        <p:txBody>
          <a:bodyPr/>
          <a:lstStyle/>
          <a:p>
            <a:r>
              <a:rPr lang="en-US" dirty="0" err="1"/>
              <a:t>var</a:t>
            </a:r>
            <a:r>
              <a:rPr lang="en-US" dirty="0"/>
              <a:t> storage = require("azure-storage");</a:t>
            </a:r>
          </a:p>
          <a:p>
            <a:r>
              <a:rPr lang="en-US" dirty="0" err="1"/>
              <a:t>var</a:t>
            </a:r>
            <a:r>
              <a:rPr lang="en-US" dirty="0"/>
              <a:t> service =</a:t>
            </a:r>
          </a:p>
          <a:p>
            <a:r>
              <a:rPr lang="en-US" dirty="0"/>
              <a:t>    </a:t>
            </a:r>
            <a:r>
              <a:rPr lang="en-US" dirty="0" err="1"/>
              <a:t>storage.createBlobService</a:t>
            </a:r>
            <a:r>
              <a:rPr lang="en-US" dirty="0"/>
              <a:t>("</a:t>
            </a:r>
            <a:r>
              <a:rPr lang="en-US" dirty="0" err="1"/>
              <a:t>connection_string</a:t>
            </a:r>
            <a:r>
              <a:rPr lang="en-US" dirty="0"/>
              <a:t>");</a:t>
            </a:r>
          </a:p>
          <a:p>
            <a:r>
              <a:rPr lang="en-US" dirty="0" err="1"/>
              <a:t>service.createBlockBlobFromLocalFile</a:t>
            </a:r>
            <a:r>
              <a:rPr lang="en-US" dirty="0"/>
              <a:t>(</a:t>
            </a:r>
          </a:p>
          <a:p>
            <a:r>
              <a:rPr lang="en-US" dirty="0"/>
              <a:t>    "</a:t>
            </a:r>
            <a:r>
              <a:rPr lang="en-US" dirty="0" err="1"/>
              <a:t>container_name</a:t>
            </a:r>
            <a:r>
              <a:rPr lang="en-US" dirty="0"/>
              <a:t>", "</a:t>
            </a:r>
            <a:r>
              <a:rPr lang="en-US" dirty="0" err="1"/>
              <a:t>blob_name</a:t>
            </a:r>
            <a:r>
              <a:rPr lang="en-US" dirty="0"/>
              <a:t>", "</a:t>
            </a:r>
            <a:r>
              <a:rPr lang="en-US" dirty="0" err="1"/>
              <a:t>file_name</a:t>
            </a:r>
            <a:r>
              <a:rPr lang="en-US" dirty="0"/>
              <a:t>",</a:t>
            </a:r>
          </a:p>
          <a:p>
            <a:r>
              <a:rPr lang="en-US" dirty="0"/>
              <a:t>    function(error, result, response) {</a:t>
            </a:r>
          </a:p>
          <a:p>
            <a:r>
              <a:rPr lang="en-US" dirty="0"/>
              <a:t>    if (!error) {</a:t>
            </a:r>
          </a:p>
          <a:p>
            <a:r>
              <a:rPr lang="en-US" dirty="0"/>
              <a:t>        // File uploaded</a:t>
            </a:r>
          </a:p>
          <a:p>
            <a:r>
              <a:rPr lang="en-US" dirty="0"/>
              <a:t>    }</a:t>
            </a:r>
          </a:p>
          <a:p>
            <a:r>
              <a:rPr lang="en-US" dirty="0"/>
              <a:t>});</a:t>
            </a:r>
          </a:p>
        </p:txBody>
      </p:sp>
    </p:spTree>
    <p:extLst>
      <p:ext uri="{BB962C8B-B14F-4D97-AF65-F5344CB8AC3E}">
        <p14:creationId xmlns:p14="http://schemas.microsoft.com/office/powerpoint/2010/main" val="306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Uploading a Blob (Python)</a:t>
            </a:r>
          </a:p>
        </p:txBody>
      </p:sp>
      <p:sp>
        <p:nvSpPr>
          <p:cNvPr id="3" name="Content Placeholder 2"/>
          <p:cNvSpPr>
            <a:spLocks noGrp="1"/>
          </p:cNvSpPr>
          <p:nvPr>
            <p:ph sz="half" idx="1"/>
          </p:nvPr>
        </p:nvSpPr>
        <p:spPr/>
        <p:txBody>
          <a:bodyPr/>
          <a:lstStyle/>
          <a:p>
            <a:r>
              <a:rPr lang="en-US" dirty="0"/>
              <a:t>Create a blob using the Azure Storage SDK for Python</a:t>
            </a:r>
          </a:p>
          <a:p>
            <a:r>
              <a:rPr lang="en-US" dirty="0"/>
              <a:t>Upload the contents of a local file to the blob</a:t>
            </a:r>
          </a:p>
        </p:txBody>
      </p:sp>
      <p:sp>
        <p:nvSpPr>
          <p:cNvPr id="4" name="Content Placeholder 3"/>
          <p:cNvSpPr>
            <a:spLocks noGrp="1"/>
          </p:cNvSpPr>
          <p:nvPr>
            <p:ph idx="13"/>
          </p:nvPr>
        </p:nvSpPr>
        <p:spPr/>
        <p:txBody>
          <a:bodyPr/>
          <a:lstStyle/>
          <a:p>
            <a:r>
              <a:rPr lang="en-US" dirty="0"/>
              <a:t>from </a:t>
            </a:r>
            <a:r>
              <a:rPr lang="en-US" dirty="0" err="1"/>
              <a:t>azure.storage.blob</a:t>
            </a:r>
            <a:r>
              <a:rPr lang="en-US" dirty="0"/>
              <a:t> import </a:t>
            </a:r>
            <a:r>
              <a:rPr lang="en-US" dirty="0" err="1"/>
              <a:t>ContentSettings</a:t>
            </a:r>
            <a:endParaRPr lang="en-US" dirty="0"/>
          </a:p>
          <a:p>
            <a:r>
              <a:rPr lang="en-US" dirty="0" err="1"/>
              <a:t>block_blob_service</a:t>
            </a:r>
            <a:r>
              <a:rPr lang="en-US" dirty="0"/>
              <a:t> = </a:t>
            </a:r>
            <a:r>
              <a:rPr lang="en-US" dirty="0" err="1"/>
              <a:t>BlockBlobService</a:t>
            </a:r>
            <a:r>
              <a:rPr lang="en-US" dirty="0"/>
              <a:t>(</a:t>
            </a:r>
          </a:p>
          <a:p>
            <a:r>
              <a:rPr lang="en-US" dirty="0"/>
              <a:t>    </a:t>
            </a:r>
            <a:r>
              <a:rPr lang="en-US" dirty="0" err="1"/>
              <a:t>account_name</a:t>
            </a:r>
            <a:r>
              <a:rPr lang="en-US" dirty="0"/>
              <a:t>='</a:t>
            </a:r>
            <a:r>
              <a:rPr lang="en-US" dirty="0" err="1"/>
              <a:t>account_name</a:t>
            </a:r>
            <a:r>
              <a:rPr lang="en-US" dirty="0"/>
              <a:t>',</a:t>
            </a:r>
          </a:p>
          <a:p>
            <a:r>
              <a:rPr lang="en-US" dirty="0"/>
              <a:t>    </a:t>
            </a:r>
            <a:r>
              <a:rPr lang="en-US" dirty="0" err="1"/>
              <a:t>account_key</a:t>
            </a:r>
            <a:r>
              <a:rPr lang="en-US" dirty="0"/>
              <a:t>='</a:t>
            </a:r>
            <a:r>
              <a:rPr lang="en-US" dirty="0" err="1"/>
              <a:t>account_key</a:t>
            </a:r>
            <a:r>
              <a:rPr lang="en-US" dirty="0"/>
              <a:t>'</a:t>
            </a:r>
          </a:p>
          <a:p>
            <a:r>
              <a:rPr lang="en-US" dirty="0"/>
              <a:t>)</a:t>
            </a:r>
          </a:p>
          <a:p>
            <a:r>
              <a:rPr lang="en-US" dirty="0" err="1"/>
              <a:t>block_blob_service.create_blob_from_path</a:t>
            </a:r>
            <a:r>
              <a:rPr lang="en-US" dirty="0"/>
              <a:t>(</a:t>
            </a:r>
          </a:p>
          <a:p>
            <a:r>
              <a:rPr lang="en-US" dirty="0"/>
              <a:t>    '</a:t>
            </a:r>
            <a:r>
              <a:rPr lang="en-US" dirty="0" err="1"/>
              <a:t>container_name</a:t>
            </a:r>
            <a:r>
              <a:rPr lang="en-US" dirty="0"/>
              <a:t>',</a:t>
            </a:r>
          </a:p>
          <a:p>
            <a:r>
              <a:rPr lang="en-US" dirty="0"/>
              <a:t>    '</a:t>
            </a:r>
            <a:r>
              <a:rPr lang="en-US" dirty="0" err="1"/>
              <a:t>blob_name</a:t>
            </a:r>
            <a:r>
              <a:rPr lang="en-US" dirty="0"/>
              <a:t>',</a:t>
            </a:r>
          </a:p>
          <a:p>
            <a:r>
              <a:rPr lang="en-US" dirty="0"/>
              <a:t>    '</a:t>
            </a:r>
            <a:r>
              <a:rPr lang="en-US" dirty="0" err="1"/>
              <a:t>file_name</a:t>
            </a:r>
            <a:r>
              <a:rPr lang="en-US" dirty="0"/>
              <a:t>',</a:t>
            </a:r>
          </a:p>
          <a:p>
            <a:r>
              <a:rPr lang="en-US" dirty="0"/>
              <a:t>    </a:t>
            </a:r>
            <a:r>
              <a:rPr lang="en-US" dirty="0" err="1"/>
              <a:t>content_settings</a:t>
            </a:r>
            <a:r>
              <a:rPr lang="en-US" dirty="0"/>
              <a:t>=</a:t>
            </a:r>
            <a:r>
              <a:rPr lang="en-US" dirty="0" err="1"/>
              <a:t>ContentSettings</a:t>
            </a:r>
            <a:r>
              <a:rPr lang="en-US" dirty="0"/>
              <a:t>(</a:t>
            </a:r>
          </a:p>
          <a:p>
            <a:r>
              <a:rPr lang="en-US" dirty="0"/>
              <a:t>        </a:t>
            </a:r>
            <a:r>
              <a:rPr lang="en-US" dirty="0" err="1"/>
              <a:t>content_type</a:t>
            </a:r>
            <a:r>
              <a:rPr lang="en-US" dirty="0"/>
              <a:t>='image/</a:t>
            </a:r>
            <a:r>
              <a:rPr lang="en-US" dirty="0" err="1"/>
              <a:t>png</a:t>
            </a:r>
            <a:r>
              <a:rPr lang="en-US" dirty="0"/>
              <a:t>'</a:t>
            </a:r>
          </a:p>
          <a:p>
            <a:r>
              <a:rPr lang="en-US" dirty="0"/>
              <a:t>    )</a:t>
            </a:r>
          </a:p>
          <a:p>
            <a:r>
              <a:rPr lang="en-US" dirty="0"/>
              <a:t>)</a:t>
            </a:r>
          </a:p>
        </p:txBody>
      </p:sp>
    </p:spTree>
    <p:extLst>
      <p:ext uri="{BB962C8B-B14F-4D97-AF65-F5344CB8AC3E}">
        <p14:creationId xmlns:p14="http://schemas.microsoft.com/office/powerpoint/2010/main" val="125221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a:solidFill>
                  <a:srgbClr val="FFFFFF"/>
                </a:solidFill>
                <a:cs typeface="Segoe UI Light" panose="020B0502040204020203" pitchFamily="34" charset="0"/>
              </a:rPr>
              <a:t>https://portal.azure.com</a:t>
            </a:r>
          </a:p>
        </p:txBody>
      </p:sp>
    </p:spTree>
    <p:extLst>
      <p:ext uri="{BB962C8B-B14F-4D97-AF65-F5344CB8AC3E}">
        <p14:creationId xmlns:p14="http://schemas.microsoft.com/office/powerpoint/2010/main" val="33081471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Introduction HOL.html</a:t>
            </a:r>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 Cognitive Services</a:t>
            </a:r>
          </a:p>
          <a:p>
            <a:r>
              <a:rPr sz="4000" dirty="0">
                <a:solidFill>
                  <a:srgbClr val="5095D1"/>
                </a:solidFill>
              </a:rPr>
              <a:t>Azure Machine Learning</a:t>
            </a:r>
          </a:p>
          <a:p>
            <a:r>
              <a:rPr sz="4000" dirty="0">
                <a:solidFill>
                  <a:srgbClr val="5095D1"/>
                </a:solidFill>
              </a:rPr>
              <a:t>Azure Stream Analytics</a:t>
            </a:r>
          </a:p>
          <a:p>
            <a:r>
              <a:rPr sz="4000" dirty="0">
                <a:solidFill>
                  <a:srgbClr val="5095D1"/>
                </a:solidFill>
              </a:rPr>
              <a:t>Azure High-Performance Computing</a:t>
            </a: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KEEP</a:t>
            </a:r>
          </a:p>
          <a:p>
            <a:pPr algn="ctr"/>
            <a:r>
              <a:rPr lang="en-US" sz="6600" b="1" dirty="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a:solidFill>
                  <a:schemeClr val="bg1"/>
                </a:solidFill>
                <a:latin typeface="Arial" panose="020B0604020202020204" pitchFamily="34" charset="0"/>
                <a:cs typeface="Arial" panose="020B0604020202020204" pitchFamily="34" charset="0"/>
              </a:rPr>
              <a:t>HERE'S THE</a:t>
            </a:r>
          </a:p>
          <a:p>
            <a:pPr algn="ctr"/>
            <a:r>
              <a:rPr lang="en-US" sz="6600" b="1"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2921705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393130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solidFill>
                    <a:srgbClr val="00B0F0"/>
                  </a:solidFill>
                  <a:cs typeface="Segoe UI Light" panose="020B0502040204020203" pitchFamily="34" charset="0"/>
                </a:rPr>
                <a:t>Azure Active Directory Users</a:t>
              </a:r>
              <a:endParaRPr lang="en-US" sz="1999" dirty="0">
                <a:solidFill>
                  <a:srgbClr val="00B0F0"/>
                </a:solidFill>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solidFill>
                    <a:srgbClr val="00B0F0"/>
                  </a:solidFill>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solidFill>
                    <a:srgbClr val="00B0F0"/>
                  </a:solidFill>
                  <a:latin typeface="Segoe UI Light" panose="020B0502040204020203" pitchFamily="34" charset="0"/>
                  <a:cs typeface="Segoe UI Light" panose="020B0502040204020203" pitchFamily="34" charset="0"/>
                </a:rPr>
                <a:t>&gt;</a:t>
              </a:r>
              <a:r>
                <a:rPr lang="en-US" sz="9597" dirty="0">
                  <a:solidFill>
                    <a:srgbClr val="00B0F0"/>
                  </a:solidFill>
                  <a:latin typeface="Segoe UI Light" panose="020B0502040204020203" pitchFamily="34" charset="0"/>
                  <a:cs typeface="Segoe UI Light" panose="020B0502040204020203" pitchFamily="34" charset="0"/>
                </a:rPr>
                <a:t>250</a:t>
              </a:r>
              <a:r>
                <a:rPr lang="en-US" sz="7998" dirty="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cs typeface="Segoe UI Light" panose="020B0502040204020203" pitchFamily="34" charset="0"/>
                </a:rPr>
                <a:t>Active websites</a:t>
              </a:r>
              <a:endParaRPr lang="en-US" sz="3199" dirty="0">
                <a:solidFill>
                  <a:srgbClr val="00B0F0"/>
                </a:solidFill>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storage</a:t>
              </a:r>
            </a:p>
            <a:p>
              <a:pPr>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transactions</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solidFill>
                      <a:srgbClr val="00B0F0"/>
                    </a:solidFill>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solidFill>
                      <a:srgbClr val="00B0F0"/>
                    </a:solidFill>
                    <a:cs typeface="Segoe UI Light" panose="020B0502040204020203" pitchFamily="34" charset="0"/>
                  </a:rPr>
                  <a:t>Fortune 500</a:t>
                </a:r>
                <a:endParaRPr lang="en-US" sz="2800" dirty="0">
                  <a:solidFill>
                    <a:srgbClr val="00B0F0"/>
                  </a:solidFill>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solidFill>
                    <a:srgbClr val="00B0F0"/>
                  </a:solidFill>
                </a:rPr>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cs typeface="Segoe UI Light" panose="020B0502040204020203" pitchFamily="34" charset="0"/>
                </a:rPr>
                <a:t>BILLION</a:t>
              </a:r>
              <a:endParaRPr lang="en-US" sz="3599" dirty="0">
                <a:solidFill>
                  <a:srgbClr val="00B0F0"/>
                </a:solidFill>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solidFill>
                    <a:srgbClr val="00B0F0"/>
                  </a:solidFill>
                </a:rPr>
                <a:t>authentications/</a:t>
              </a:r>
              <a:r>
                <a:rPr lang="en-US" dirty="0" err="1">
                  <a:solidFill>
                    <a:srgbClr val="00B0F0"/>
                  </a:solidFill>
                </a:rPr>
                <a:t>wk</a:t>
              </a:r>
              <a:endParaRPr lang="en-US" dirty="0">
                <a:solidFill>
                  <a:srgbClr val="00B0F0"/>
                </a:solidFill>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messages/</a:t>
              </a:r>
              <a:r>
                <a:rPr lang="en-US" sz="1999" dirty="0" err="1">
                  <a:solidFill>
                    <a:srgbClr val="00B0F0"/>
                  </a:solidFill>
                  <a:latin typeface="Segoe UI Light" panose="020B0502040204020203" pitchFamily="34" charset="0"/>
                  <a:cs typeface="Segoe UI Light" panose="020B0502040204020203" pitchFamily="34" charset="0"/>
                </a:rPr>
                <a:t>mo</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Azure </a:t>
              </a:r>
              <a:r>
                <a:rPr lang="en-US" sz="1999" dirty="0" err="1">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rPr>
                <a:t>Developers registered with Visual Studio Online</a:t>
              </a:r>
            </a:p>
          </p:txBody>
        </p:sp>
      </p:grpSp>
    </p:spTree>
    <p:extLst>
      <p:ext uri="{BB962C8B-B14F-4D97-AF65-F5344CB8AC3E}">
        <p14:creationId xmlns:p14="http://schemas.microsoft.com/office/powerpoint/2010/main" val="6770903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57E012-9C27-469B-B0E5-226A43055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1384"/>
            <a:ext cx="12192001" cy="6536616"/>
          </a:xfrm>
          <a:prstGeom prst="rect">
            <a:avLst/>
          </a:prstGeom>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p>
        </p:txBody>
      </p:sp>
    </p:spTree>
    <p:extLst>
      <p:ext uri="{BB962C8B-B14F-4D97-AF65-F5344CB8AC3E}">
        <p14:creationId xmlns:p14="http://schemas.microsoft.com/office/powerpoint/2010/main" val="2681486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bg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419739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Tree>
    <p:extLst>
      <p:ext uri="{BB962C8B-B14F-4D97-AF65-F5344CB8AC3E}">
        <p14:creationId xmlns:p14="http://schemas.microsoft.com/office/powerpoint/2010/main" val="3294631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Web Site</a:t>
            </a:r>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a:t>Use prebuilt templates to build a personal Web site with technologies you know, or create a commercial Web site that scales to serve millions of customers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77732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Tame Big Data with Hadoop</a:t>
            </a:r>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a:t>Spin up an Azure HDInsight cluster and</a:t>
            </a:r>
          </a:p>
          <a:p>
            <a:pPr algn="ctr"/>
            <a:r>
              <a:rPr lang="en-US" dirty="0"/>
              <a:t>use MapReduce to process large data sets in parallel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423687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8113</TotalTime>
  <Words>2137</Words>
  <Application>Microsoft Office PowerPoint</Application>
  <PresentationFormat>Widescreen</PresentationFormat>
  <Paragraphs>185</Paragraphs>
  <Slides>20</Slides>
  <Notes>18</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20</vt:i4>
      </vt:variant>
    </vt:vector>
  </HeadingPairs>
  <TitlesOfParts>
    <vt:vector size="32"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1_Azure Event</vt:lpstr>
      <vt:lpstr>1_COLOR TEMPLATE</vt:lpstr>
      <vt:lpstr>Azure Overview</vt:lpstr>
      <vt:lpstr>PowerPoint Presentation</vt:lpstr>
      <vt:lpstr>What is the Cloud?</vt:lpstr>
      <vt:lpstr>PowerPoint Presentation</vt:lpstr>
      <vt:lpstr>Azure Regions</vt:lpstr>
      <vt:lpstr>Azure Services</vt:lpstr>
      <vt:lpstr>PowerPoint Presentation</vt:lpstr>
      <vt:lpstr>Publish a Web Site</vt:lpstr>
      <vt:lpstr>Tame Big Data with Hadoop</vt:lpstr>
      <vt:lpstr>Perform Real-Time Fraud Detection</vt:lpstr>
      <vt:lpstr>Process Data from IoT Devices</vt:lpstr>
      <vt:lpstr>Identify Faces</vt:lpstr>
      <vt:lpstr>Perform Sentiment Analysis</vt:lpstr>
      <vt:lpstr>Many Languages, Many SDKs</vt:lpstr>
      <vt:lpstr>Uploading a Blob (C#)</vt:lpstr>
      <vt:lpstr>Uploading a Blob (Node.js)</vt:lpstr>
      <vt:lpstr>Uploading a Blob (Python)</vt:lpstr>
      <vt:lpstr>PowerPoint Presentation</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Gavin Gear</dc:creator>
  <cp:lastModifiedBy>Jeff Prosise</cp:lastModifiedBy>
  <cp:revision>201</cp:revision>
  <dcterms:created xsi:type="dcterms:W3CDTF">2016-04-21T18:51:19Z</dcterms:created>
  <dcterms:modified xsi:type="dcterms:W3CDTF">2017-10-04T12:05:36Z</dcterms:modified>
</cp:coreProperties>
</file>